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5" r:id="rId4"/>
    <p:sldId id="268" r:id="rId5"/>
    <p:sldId id="260" r:id="rId6"/>
    <p:sldId id="261" r:id="rId7"/>
    <p:sldId id="269" r:id="rId8"/>
    <p:sldId id="272" r:id="rId9"/>
    <p:sldId id="270" r:id="rId10"/>
    <p:sldId id="276" r:id="rId11"/>
    <p:sldId id="273" r:id="rId12"/>
    <p:sldId id="277" r:id="rId13"/>
    <p:sldId id="271" r:id="rId14"/>
    <p:sldId id="264" r:id="rId15"/>
    <p:sldId id="274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3"/>
    <p:restoredTop sz="94554"/>
  </p:normalViewPr>
  <p:slideViewPr>
    <p:cSldViewPr snapToGrid="0" snapToObjects="1">
      <p:cViewPr>
        <p:scale>
          <a:sx n="60" d="100"/>
          <a:sy n="60" d="100"/>
        </p:scale>
        <p:origin x="-16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8BCE-31DA-FD47-A890-B1081549E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C0DA1-8D87-B747-9D33-F86DF76F6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DCEEA-55EF-D045-8657-728499C4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A9BD-429A-784E-B686-D83D2BEE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0C55C-27AB-AF42-81BB-2E9243B5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349B-9A26-5544-8E22-DE4AEAA2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86D76-EC25-2647-94FD-4F6882F68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B6A43-6803-8344-A49B-C13D92BE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0710-D811-7949-A6D4-0D257DCC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CFCFB-825D-6B4E-B157-DA916D84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7E1D4-F6F1-8449-924D-1BC8680B0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690FB-BECC-734A-89F8-5263AE151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DEE0-A309-1145-A096-7C4D3D77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11112-4410-0347-95E4-CE711D7F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593F3-15DE-FD4E-B02B-12E82ED7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9380-5702-2A4B-A764-87824AAB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D03D-323B-724E-A4E6-444DBB5F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59754-FA1F-7743-8D9C-31C830DA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72DC-AEE4-2347-AA90-55F2F51B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847FB-0AE0-D645-B968-653D8D25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E824-3177-5E41-917B-44295326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D871C-325D-5849-B89B-1FD0284A9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55935-BF81-9D41-8C77-8FC346D1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C502-FA50-A148-9FBA-46C0665F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7054-F03B-254C-8694-CBAC713D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6DEF-E50F-7C4D-854C-61332EE5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576A-45C4-CE47-AB31-5EE5C4C31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CEAD4-BC5F-464A-8244-ADBFB6343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CA4A1-6832-5741-891A-2C805435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6C5D4-F332-D946-ACF8-D73A5514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817F1-C9A9-7B45-8DE7-06FA8DC0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84AA-2A86-E14A-870B-286EA331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1AECD-372E-2240-B18A-EBEDF9F52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E3245-1E06-114A-AB99-1E31C9A52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3198C-B22B-5641-B583-5655E0EFD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0AED1-B43A-8D4D-ADA1-BC7D4187B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40BAD-EFEA-8246-BC23-4B2E2DCB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A6A9F-497A-AB44-82B5-A69E11B5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8DFF5-7F02-3A46-8C47-62DB3CF4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3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A86C-BF45-FC4B-AFDA-BF24E27C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5C9E8-38DF-7143-8149-6F1128B1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EE6A-632C-3F47-810D-9E82DFA7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17413-5AAF-564A-AA56-9FFCD656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0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BBB61-2C47-F845-9D33-375E2FCD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FDA82-C3AD-C14D-93E2-B8CBD46E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10601-33F6-984C-9D75-0FAC55E4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8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87A6-6EB6-0549-B38A-A9F69E81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D18A-F799-6D4E-987F-6B9778767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D05F7-A2AE-A949-9BF2-99696503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3DFFA-F34F-4B4B-A5DB-D6B9470A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57CB8-6FF8-1D44-93FC-F349A01D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4372-3CE3-9C47-9705-06BA8BDD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56C0-0030-BD40-A962-3A1BDEFA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EAEF8-5872-3341-A043-0A943DA51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D1CB1-F3F2-8549-8502-39B836469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5EB50-2C31-5D4F-B229-A1F3CBD2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0ACC9-BA24-6246-AEF8-2CAAE5EE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A603B-2CFB-7040-82DD-DDE04090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09FAF-2D97-E846-949E-8D46F339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66519-B817-EA4D-87AE-C0ED4CC7D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32AFE-22BF-D644-B65E-656F9C20B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A1F9-844A-A344-B713-E89677E1366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EB337-0C3A-0242-9E18-570CA829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838E9-ABEC-0040-B7B0-DF4805F2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64271-CBA5-7F43-BD49-9A0B2F32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29990-7BF6-2D48-88BC-7A23984C2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100" dirty="0">
                <a:solidFill>
                  <a:srgbClr val="000000"/>
                </a:solidFill>
              </a:rPr>
              <a:t>Yelp Data to Predict Affluency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7DFB1-FE31-0049-A516-31472AAEE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</a:rPr>
              <a:t>By: Brian Jankowitz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5F4C2-B435-5D4E-8E98-2A8B31F4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876646"/>
            <a:ext cx="4141760" cy="201910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2735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6F3C-DFD7-A142-9009-43BA7EC5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8C1066-A61F-B942-A50A-B606B81EA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453" y="455295"/>
            <a:ext cx="5783888" cy="572605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F47809-C484-0B49-82C7-BC599246C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66460"/>
              </p:ext>
            </p:extLst>
          </p:nvPr>
        </p:nvGraphicFramePr>
        <p:xfrm>
          <a:off x="251638" y="2812256"/>
          <a:ext cx="316821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09">
                  <a:extLst>
                    <a:ext uri="{9D8B030D-6E8A-4147-A177-3AD203B41FA5}">
                      <a16:colId xmlns:a16="http://schemas.microsoft.com/office/drawing/2014/main" val="665329136"/>
                    </a:ext>
                  </a:extLst>
                </a:gridCol>
                <a:gridCol w="1584109">
                  <a:extLst>
                    <a:ext uri="{9D8B030D-6E8A-4147-A177-3AD203B41FA5}">
                      <a16:colId xmlns:a16="http://schemas.microsoft.com/office/drawing/2014/main" val="1041754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Borough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(2018)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37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The Bronx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1,432,132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19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Brooklyn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2,582,830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37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2,278,906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2,278,906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99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Staten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476,179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34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04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EFFC-8F45-844A-8555-27DDD82A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5BA2C0-47F0-A047-9A79-3BA631BEF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716" y="1326625"/>
            <a:ext cx="6105568" cy="516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CCE8F-C893-064A-86A9-70152A95751E}"/>
              </a:ext>
            </a:extLst>
          </p:cNvPr>
          <p:cNvSpPr txBox="1"/>
          <p:nvPr/>
        </p:nvSpPr>
        <p:spPr>
          <a:xfrm>
            <a:off x="259922" y="2033068"/>
            <a:ext cx="4629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3($$$) and 4($$$$) less than 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1($) and 2($$) more than 90%</a:t>
            </a:r>
          </a:p>
        </p:txBody>
      </p:sp>
    </p:spTree>
    <p:extLst>
      <p:ext uri="{BB962C8B-B14F-4D97-AF65-F5344CB8AC3E}">
        <p14:creationId xmlns:p14="http://schemas.microsoft.com/office/powerpoint/2010/main" val="90552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AD16-E9B8-9C41-A011-034A34E9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81905-EBAE-3A4A-A215-ADF48A938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63" y="365126"/>
            <a:ext cx="8275737" cy="62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A181-A2FC-7144-BA0E-F4773716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D32600-BFAE-6F49-90C8-33A9DDC4C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800" y="0"/>
            <a:ext cx="1071457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7A0B-6BEF-8947-A1D1-22051EF7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9C3140-2728-494A-AEED-522C2E9F1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6528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06598715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82967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534054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08986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3721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60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3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8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44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81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8390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CDB03D-45FE-B04F-AEEB-FB667C8F2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472484"/>
              </p:ext>
            </p:extLst>
          </p:nvPr>
        </p:nvGraphicFramePr>
        <p:xfrm>
          <a:off x="838200" y="5383106"/>
          <a:ext cx="4191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168">
                  <a:extLst>
                    <a:ext uri="{9D8B030D-6E8A-4147-A177-3AD203B41FA5}">
                      <a16:colId xmlns:a16="http://schemas.microsoft.com/office/drawing/2014/main" val="539814341"/>
                    </a:ext>
                  </a:extLst>
                </a:gridCol>
                <a:gridCol w="2084832">
                  <a:extLst>
                    <a:ext uri="{9D8B030D-6E8A-4147-A177-3AD203B41FA5}">
                      <a16:colId xmlns:a16="http://schemas.microsoft.com/office/drawing/2014/main" val="1671350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Baseline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3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647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93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953D-59A1-DE4B-B336-1014A767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8FA7-EC94-0E48-BD9F-95775BEB1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79F92-8911-C443-B7F0-86A3C01C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59" y="1047308"/>
            <a:ext cx="6145618" cy="52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4C150-7C3A-A54C-8CAA-1735D493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D99E-02E5-EF49-9297-2E979385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en-US" sz="2400" dirty="0"/>
              <a:t>We can predict the affluency of an area</a:t>
            </a:r>
          </a:p>
          <a:p>
            <a:pPr lvl="1"/>
            <a:r>
              <a:rPr lang="en-US" dirty="0"/>
              <a:t>High true positives</a:t>
            </a:r>
          </a:p>
          <a:p>
            <a:r>
              <a:rPr lang="en-US" sz="2400" dirty="0"/>
              <a:t>There are some questions about the data</a:t>
            </a:r>
          </a:p>
          <a:p>
            <a:pPr lvl="1"/>
            <a:r>
              <a:rPr lang="en-US" dirty="0"/>
              <a:t>How accurate is this?</a:t>
            </a:r>
          </a:p>
          <a:p>
            <a:pPr lvl="1"/>
            <a:r>
              <a:rPr lang="en-US" dirty="0" err="1"/>
              <a:t>Tribecca</a:t>
            </a:r>
            <a:endParaRPr lang="en-US" dirty="0"/>
          </a:p>
          <a:p>
            <a:pPr lvl="2"/>
            <a:r>
              <a:rPr lang="en-US" dirty="0"/>
              <a:t>Richest zip code in New York City (source: Business Insider)</a:t>
            </a:r>
          </a:p>
          <a:p>
            <a:pPr lvl="2"/>
            <a:r>
              <a:rPr lang="en-US" dirty="0"/>
              <a:t>Don Bella Pizza rated $</a:t>
            </a:r>
          </a:p>
          <a:p>
            <a:pPr lvl="1"/>
            <a:r>
              <a:rPr lang="en-US" sz="2400" dirty="0"/>
              <a:t>More research needs to be done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8512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04BCB-BF07-844B-92DA-70591ACB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ECC0-4DD3-2646-8494-710FA61B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en-US" sz="1900" dirty="0"/>
              <a:t>More time should be allocated to this</a:t>
            </a:r>
          </a:p>
          <a:p>
            <a:r>
              <a:rPr lang="en-US" sz="1900" dirty="0"/>
              <a:t>Look at more expensive areas</a:t>
            </a:r>
          </a:p>
          <a:p>
            <a:pPr lvl="1"/>
            <a:r>
              <a:rPr lang="en-US" sz="1900" dirty="0"/>
              <a:t>Times Square and World Trade Center</a:t>
            </a:r>
          </a:p>
          <a:p>
            <a:pPr lvl="1"/>
            <a:r>
              <a:rPr lang="en-US" sz="1900" dirty="0"/>
              <a:t>Plain slice of pizza $2, Times Square $4+</a:t>
            </a:r>
          </a:p>
          <a:p>
            <a:r>
              <a:rPr lang="en-US" sz="1900" dirty="0"/>
              <a:t>Use Big data in other ways</a:t>
            </a:r>
          </a:p>
          <a:p>
            <a:pPr lvl="1"/>
            <a:r>
              <a:rPr lang="en-US" sz="1900" dirty="0"/>
              <a:t>Apartment prices</a:t>
            </a:r>
          </a:p>
          <a:p>
            <a:pPr lvl="1"/>
            <a:r>
              <a:rPr lang="en-US" sz="1900" dirty="0"/>
              <a:t>Express trains</a:t>
            </a:r>
          </a:p>
          <a:p>
            <a:pPr lvl="1"/>
            <a:r>
              <a:rPr lang="en-US" sz="1900" dirty="0"/>
              <a:t>How close to train (only certain areas)</a:t>
            </a:r>
          </a:p>
          <a:p>
            <a:r>
              <a:rPr lang="en-US" sz="1900" dirty="0"/>
              <a:t>Use big group to collaborate, see if  $$ can be used to supplement another model for predicting prices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49456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063992C-2F4F-6742-B58E-7F1C18AD1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1" r="23295" b="9875"/>
          <a:stretch/>
        </p:blipFill>
        <p:spPr>
          <a:xfrm>
            <a:off x="628942" y="1199199"/>
            <a:ext cx="4196431" cy="4064131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851F-6880-DF41-905A-F6CD9D9DC472}"/>
              </a:ext>
            </a:extLst>
          </p:cNvPr>
          <p:cNvSpPr txBox="1"/>
          <p:nvPr/>
        </p:nvSpPr>
        <p:spPr>
          <a:xfrm>
            <a:off x="2727158" y="5103674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EE009-34D2-B340-8E23-A13A2707CBAF}"/>
              </a:ext>
            </a:extLst>
          </p:cNvPr>
          <p:cNvSpPr txBox="1"/>
          <p:nvPr/>
        </p:nvSpPr>
        <p:spPr>
          <a:xfrm>
            <a:off x="5928555" y="2085871"/>
            <a:ext cx="46339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Brian </a:t>
            </a:r>
            <a:r>
              <a:rPr lang="en-US" sz="3600" dirty="0" err="1">
                <a:solidFill>
                  <a:srgbClr val="FF0000"/>
                </a:solidFill>
              </a:rPr>
              <a:t>Jankowitz</a:t>
            </a:r>
            <a:endParaRPr lang="en-US" sz="3600" dirty="0">
              <a:solidFill>
                <a:srgbClr val="FF0000"/>
              </a:solidFill>
            </a:endParaRPr>
          </a:p>
          <a:p>
            <a:pPr algn="ctr"/>
            <a:r>
              <a:rPr lang="en-US" sz="2800" u="sng" dirty="0"/>
              <a:t>Data Analyst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Presented in front of audiences 300+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data analyzation</a:t>
            </a:r>
          </a:p>
        </p:txBody>
      </p:sp>
    </p:spTree>
    <p:extLst>
      <p:ext uri="{BB962C8B-B14F-4D97-AF65-F5344CB8AC3E}">
        <p14:creationId xmlns:p14="http://schemas.microsoft.com/office/powerpoint/2010/main" val="367425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FC7C3-0DF8-CF49-9878-52BAA77A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572FB-C1B7-944D-80CF-8EC48D3CE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342900">
              <a:buFont typeface="+mj-lt"/>
              <a:buAutoNum type="arabicPeriod"/>
            </a:pPr>
            <a:endParaRPr lang="en-US" sz="1700" dirty="0"/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What is Yelp?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Problem Statement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Data Gathering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Analyzing Data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Modeling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Model Selection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Conclusion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700" dirty="0"/>
              <a:t>Recommendations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417D815-CA74-D44E-8E2E-D39A055E7C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5297763" y="880735"/>
            <a:ext cx="6250769" cy="49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7F323-7FD7-CC4E-93F9-F0D9952B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Yelp?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AB87-11B7-714F-90A4-43A11F73AE27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place for business reviews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Crowd-sourced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3AEAAE-E6A6-8542-B0E7-D9E011548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465522"/>
            <a:ext cx="6250769" cy="37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64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FD4-574C-DD4C-A055-583BC9E6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F127-8F9E-FF42-A5F4-DC323FA0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target people in non affluent area to help provide them health insurance</a:t>
            </a:r>
          </a:p>
          <a:p>
            <a:pPr lvl="1"/>
            <a:r>
              <a:rPr lang="en-US" dirty="0"/>
              <a:t>Find non-affluent area in a non-traditional way</a:t>
            </a:r>
          </a:p>
          <a:p>
            <a:pPr lvl="1"/>
            <a:r>
              <a:rPr lang="en-US" dirty="0"/>
              <a:t>Use of big data related to commercial activity and cost of product and </a:t>
            </a:r>
          </a:p>
          <a:p>
            <a:pPr marL="457200" lvl="1" indent="0">
              <a:buNone/>
            </a:pPr>
            <a:r>
              <a:rPr lang="en-US" dirty="0"/>
              <a:t> services as an indicator for affluency.</a:t>
            </a:r>
          </a:p>
          <a:p>
            <a:pPr lvl="1"/>
            <a:r>
              <a:rPr lang="en-US" dirty="0"/>
              <a:t>Increase healthcare coverage </a:t>
            </a:r>
          </a:p>
          <a:p>
            <a:pPr lvl="1"/>
            <a:r>
              <a:rPr lang="en-US" dirty="0"/>
              <a:t>Market to those people</a:t>
            </a:r>
          </a:p>
          <a:p>
            <a:r>
              <a:rPr lang="en-US" dirty="0"/>
              <a:t>Facts (US Census Bureau)</a:t>
            </a:r>
          </a:p>
          <a:p>
            <a:pPr lvl="1"/>
            <a:r>
              <a:rPr lang="en-US" dirty="0"/>
              <a:t>In 2018, 28 million people without health insurance </a:t>
            </a:r>
          </a:p>
          <a:p>
            <a:pPr lvl="1"/>
            <a:r>
              <a:rPr lang="en-US" dirty="0"/>
              <a:t>72.2% of people 100% or more below that poverty line are uninsured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4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A2D9D-8143-7A4D-8C9A-911402E3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Gathering- Yelp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0349-F30D-334D-845B-292C92F3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1900"/>
              <a:t>Scrapped Yelp</a:t>
            </a:r>
          </a:p>
          <a:p>
            <a:r>
              <a:rPr lang="en-US" sz="1900"/>
              <a:t>Gathered information on businesses in all 5 boroughs of New York City</a:t>
            </a:r>
          </a:p>
          <a:p>
            <a:r>
              <a:rPr lang="en-US" sz="1900"/>
              <a:t>Was this information enough by itself? No</a:t>
            </a:r>
          </a:p>
          <a:p>
            <a:r>
              <a:rPr lang="en-US" sz="1900"/>
              <a:t>Get more data</a:t>
            </a:r>
          </a:p>
          <a:p>
            <a:pPr lvl="1"/>
            <a:r>
              <a:rPr lang="en-US" sz="1900"/>
              <a:t>Round 1: 5000 places to only 1200 places</a:t>
            </a:r>
          </a:p>
          <a:p>
            <a:pPr lvl="1"/>
            <a:r>
              <a:rPr lang="en-US" sz="1900"/>
              <a:t>Round 2: 32000 places to only 12000 places</a:t>
            </a:r>
          </a:p>
          <a:p>
            <a:pPr lvl="1"/>
            <a:endParaRPr lang="en-US" sz="1900"/>
          </a:p>
          <a:p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BAE77-3FC1-1142-BDE8-4D8B2AA37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40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7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CDAB5E-6C5B-A54F-AE40-2CB8DFC3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Gathering-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C82C3-6EC2-724E-9A3B-25D95B2D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IRS data</a:t>
            </a:r>
          </a:p>
          <a:p>
            <a:r>
              <a:rPr lang="en-US" sz="2400" dirty="0"/>
              <a:t>Last year available 2017</a:t>
            </a:r>
          </a:p>
          <a:p>
            <a:r>
              <a:rPr lang="en-US" sz="2400" dirty="0"/>
              <a:t>Number of returns and amount for AGI</a:t>
            </a:r>
          </a:p>
          <a:p>
            <a:r>
              <a:rPr lang="en-US" sz="2400" dirty="0"/>
              <a:t>Why AGI and not just income?</a:t>
            </a:r>
          </a:p>
          <a:p>
            <a:pPr lvl="1"/>
            <a:r>
              <a:rPr lang="en-US" sz="2000" dirty="0"/>
              <a:t>To adjust for other areas</a:t>
            </a:r>
          </a:p>
          <a:p>
            <a:pPr lvl="1"/>
            <a:r>
              <a:rPr lang="en-US" sz="2000" dirty="0"/>
              <a:t>Each person pays different taxes</a:t>
            </a:r>
          </a:p>
          <a:p>
            <a:r>
              <a:rPr lang="en-US" sz="2400" dirty="0" err="1"/>
              <a:t>Affluenct</a:t>
            </a:r>
            <a:r>
              <a:rPr lang="en-US" sz="2400" dirty="0"/>
              <a:t>  &gt; 25=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37969-ACE1-FB41-8713-B968AA2DD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40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0172-CEB4-B149-A81B-89515049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Data- Outliers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72EBB9-8826-3748-BF1C-33DA6833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788" y="1493064"/>
            <a:ext cx="6275703" cy="53563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B968F3-A9C3-404C-8CCB-339D915DBFD1}"/>
              </a:ext>
            </a:extLst>
          </p:cNvPr>
          <p:cNvCxnSpPr>
            <a:cxnSpLocks/>
          </p:cNvCxnSpPr>
          <p:nvPr/>
        </p:nvCxnSpPr>
        <p:spPr>
          <a:xfrm>
            <a:off x="1039364" y="2811261"/>
            <a:ext cx="2670444" cy="13685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F25B78-EA65-B74A-9E84-7256E18E3355}"/>
              </a:ext>
            </a:extLst>
          </p:cNvPr>
          <p:cNvSpPr txBox="1"/>
          <p:nvPr/>
        </p:nvSpPr>
        <p:spPr>
          <a:xfrm>
            <a:off x="431470" y="3438129"/>
            <a:ext cx="147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AD8B82-7E4C-0B4A-B47B-50534C83CC6B}"/>
              </a:ext>
            </a:extLst>
          </p:cNvPr>
          <p:cNvCxnSpPr/>
          <p:nvPr/>
        </p:nvCxnSpPr>
        <p:spPr>
          <a:xfrm flipV="1">
            <a:off x="1075841" y="6003264"/>
            <a:ext cx="2212912" cy="495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A35FA0-7368-3741-8CDB-35D6A04C6B90}"/>
              </a:ext>
            </a:extLst>
          </p:cNvPr>
          <p:cNvSpPr txBox="1"/>
          <p:nvPr/>
        </p:nvSpPr>
        <p:spPr>
          <a:xfrm>
            <a:off x="751685" y="574262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4B45F8-01D1-DF40-999E-1543281033F7}"/>
              </a:ext>
            </a:extLst>
          </p:cNvPr>
          <p:cNvCxnSpPr/>
          <p:nvPr/>
        </p:nvCxnSpPr>
        <p:spPr>
          <a:xfrm flipH="1">
            <a:off x="8710012" y="1746146"/>
            <a:ext cx="2200975" cy="319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AC7875-46E4-9C4B-A001-1A83D18E462A}"/>
              </a:ext>
            </a:extLst>
          </p:cNvPr>
          <p:cNvSpPr txBox="1"/>
          <p:nvPr/>
        </p:nvSpPr>
        <p:spPr>
          <a:xfrm>
            <a:off x="10686526" y="2121324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380074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520-88C7-EB43-AFCB-A1C0870F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of New York City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727423-737F-854E-BBEF-61A034EB4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889" y="1434740"/>
            <a:ext cx="6058439" cy="5058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F10A1-1454-7F46-8B3E-A660EB3EF20F}"/>
              </a:ext>
            </a:extLst>
          </p:cNvPr>
          <p:cNvSpPr txBox="1"/>
          <p:nvPr/>
        </p:nvSpPr>
        <p:spPr>
          <a:xfrm>
            <a:off x="736600" y="2184400"/>
            <a:ext cx="30169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Dark vs light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Business density</a:t>
            </a:r>
          </a:p>
        </p:txBody>
      </p:sp>
    </p:spTree>
    <p:extLst>
      <p:ext uri="{BB962C8B-B14F-4D97-AF65-F5344CB8AC3E}">
        <p14:creationId xmlns:p14="http://schemas.microsoft.com/office/powerpoint/2010/main" val="330398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453</Words>
  <Application>Microsoft Macintosh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Yelp Data to Predict Affluency</vt:lpstr>
      <vt:lpstr>PowerPoint Presentation</vt:lpstr>
      <vt:lpstr>Agenda</vt:lpstr>
      <vt:lpstr>What is Yelp?</vt:lpstr>
      <vt:lpstr>Problem Statement</vt:lpstr>
      <vt:lpstr>Data Gathering- Yelp</vt:lpstr>
      <vt:lpstr>Data Gathering- Income</vt:lpstr>
      <vt:lpstr>Problems with Data- Outliers </vt:lpstr>
      <vt:lpstr>Coverage of New York City</vt:lpstr>
      <vt:lpstr>PowerPoint Presentation</vt:lpstr>
      <vt:lpstr>EDA</vt:lpstr>
      <vt:lpstr>PowerPoint Presentation</vt:lpstr>
      <vt:lpstr>PowerPoint Presentation</vt:lpstr>
      <vt:lpstr>Modeling</vt:lpstr>
      <vt:lpstr>Model Selection</vt:lpstr>
      <vt:lpstr>Conclusion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Data to Predict Affluency</dc:title>
  <dc:creator>Brian Jankowitz</dc:creator>
  <cp:lastModifiedBy>Brian Jankowitz</cp:lastModifiedBy>
  <cp:revision>8</cp:revision>
  <dcterms:created xsi:type="dcterms:W3CDTF">2020-02-25T19:33:13Z</dcterms:created>
  <dcterms:modified xsi:type="dcterms:W3CDTF">2020-02-26T17:32:44Z</dcterms:modified>
</cp:coreProperties>
</file>